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287000" cy="12852400"/>
  <p:notesSz cx="6858000" cy="9144000"/>
  <p:embeddedFontLst>
    <p:embeddedFont>
      <p:font typeface="Source Serif Pro 2" charset="1" panose="02040803050405020204"/>
      <p:regular r:id="rId11"/>
    </p:embeddedFont>
    <p:embeddedFont>
      <p:font typeface="TAN Ashford" charset="1" panose="00000000000000000000"/>
      <p:regular r:id="rId12"/>
    </p:embeddedFont>
    <p:embeddedFont>
      <p:font typeface="Filson Soft 1" charset="1" panose="00000500000000000000"/>
      <p:regular r:id="rId13"/>
    </p:embeddedFont>
    <p:embeddedFont>
      <p:font typeface="Filson Soft 2" charset="1" panose="00000800000000000000"/>
      <p:regular r:id="rId14"/>
    </p:embeddedFont>
    <p:embeddedFont>
      <p:font typeface="Filson Soft 3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https://nfap.com/wp-content/uploads/2022/07/Immigrant-Entrepreneurs-and-Billion-Dollar-Companies.DAY-OF-RELEASE.2022.pdf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https://www.nyic.org/2024/07/new-report-undocumented-immigrant-new-yorkers-contribute-3-billion-in-taxes-which-would-increase-with-work-authorizations/" TargetMode="External" Type="http://schemas.openxmlformats.org/officeDocument/2006/relationships/hyperlink"/><Relationship Id="rId4" Target="https://www.nyic.org/2024/07/new-report-undocumented-immigrant-new-yorkers-contribute-3-billion-in-taxes-which-would-increase-with-work-authorizations/" TargetMode="External" Type="http://schemas.openxmlformats.org/officeDocument/2006/relationships/hyperlink"/><Relationship Id="rId5" Target="https://www.nyic.org/2024/07/new-report-undocumented-immigrant-new-yorkers-contribute-3-billion-in-taxes-which-would-increase-with-work-authorizations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41664" y="1257300"/>
            <a:ext cx="13427478" cy="10344150"/>
          </a:xfrm>
          <a:custGeom>
            <a:avLst/>
            <a:gdLst/>
            <a:ahLst/>
            <a:cxnLst/>
            <a:rect r="r" b="b" t="t" l="l"/>
            <a:pathLst>
              <a:path h="10344150" w="13427478">
                <a:moveTo>
                  <a:pt x="0" y="0"/>
                </a:moveTo>
                <a:lnTo>
                  <a:pt x="13427478" y="0"/>
                </a:lnTo>
                <a:lnTo>
                  <a:pt x="13427478" y="10344150"/>
                </a:lnTo>
                <a:lnTo>
                  <a:pt x="0" y="10344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21" t="0" r="-23730" b="-9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463484" y="3592449"/>
            <a:ext cx="9675116" cy="7000529"/>
            <a:chOff x="0" y="0"/>
            <a:chExt cx="3132428" cy="22665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32428" cy="2266501"/>
            </a:xfrm>
            <a:custGeom>
              <a:avLst/>
              <a:gdLst/>
              <a:ahLst/>
              <a:cxnLst/>
              <a:rect r="r" b="b" t="t" l="l"/>
              <a:pathLst>
                <a:path h="2266501" w="3132428">
                  <a:moveTo>
                    <a:pt x="39209" y="0"/>
                  </a:moveTo>
                  <a:lnTo>
                    <a:pt x="3093219" y="0"/>
                  </a:lnTo>
                  <a:cubicBezTo>
                    <a:pt x="3103618" y="0"/>
                    <a:pt x="3113591" y="4131"/>
                    <a:pt x="3120944" y="11484"/>
                  </a:cubicBezTo>
                  <a:cubicBezTo>
                    <a:pt x="3128297" y="18837"/>
                    <a:pt x="3132428" y="28810"/>
                    <a:pt x="3132428" y="39209"/>
                  </a:cubicBezTo>
                  <a:lnTo>
                    <a:pt x="3132428" y="2227291"/>
                  </a:lnTo>
                  <a:cubicBezTo>
                    <a:pt x="3132428" y="2237690"/>
                    <a:pt x="3128297" y="2247663"/>
                    <a:pt x="3120944" y="2255016"/>
                  </a:cubicBezTo>
                  <a:cubicBezTo>
                    <a:pt x="3113591" y="2262370"/>
                    <a:pt x="3103618" y="2266501"/>
                    <a:pt x="3093219" y="2266501"/>
                  </a:cubicBezTo>
                  <a:lnTo>
                    <a:pt x="39209" y="2266501"/>
                  </a:lnTo>
                  <a:cubicBezTo>
                    <a:pt x="28810" y="2266501"/>
                    <a:pt x="18837" y="2262370"/>
                    <a:pt x="11484" y="2255016"/>
                  </a:cubicBezTo>
                  <a:cubicBezTo>
                    <a:pt x="4131" y="2247663"/>
                    <a:pt x="0" y="2237690"/>
                    <a:pt x="0" y="2227291"/>
                  </a:cubicBezTo>
                  <a:lnTo>
                    <a:pt x="0" y="39209"/>
                  </a:lnTo>
                  <a:cubicBezTo>
                    <a:pt x="0" y="28810"/>
                    <a:pt x="4131" y="18837"/>
                    <a:pt x="11484" y="11484"/>
                  </a:cubicBezTo>
                  <a:cubicBezTo>
                    <a:pt x="18837" y="4131"/>
                    <a:pt x="28810" y="0"/>
                    <a:pt x="39209" y="0"/>
                  </a:cubicBezTo>
                  <a:close/>
                </a:path>
              </a:pathLst>
            </a:custGeom>
            <a:solidFill>
              <a:srgbClr val="F04F3D">
                <a:alpha val="8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132428" cy="2304601"/>
            </a:xfrm>
            <a:prstGeom prst="rect">
              <a:avLst/>
            </a:prstGeom>
          </p:spPr>
          <p:txBody>
            <a:bodyPr anchor="ctr" rtlCol="false" tIns="46531" lIns="46531" bIns="46531" rIns="46531"/>
            <a:lstStyle/>
            <a:p>
              <a:pPr algn="ctr">
                <a:lnSpc>
                  <a:spcPts val="2436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-132611" y="2364310"/>
            <a:ext cx="7780355" cy="0"/>
          </a:xfrm>
          <a:prstGeom prst="line">
            <a:avLst/>
          </a:prstGeom>
          <a:ln cap="flat" w="66675">
            <a:solidFill>
              <a:srgbClr val="FAAA4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7466768" y="109095"/>
            <a:ext cx="2674396" cy="2816389"/>
          </a:xfrm>
          <a:custGeom>
            <a:avLst/>
            <a:gdLst/>
            <a:ahLst/>
            <a:cxnLst/>
            <a:rect r="r" b="b" t="t" l="l"/>
            <a:pathLst>
              <a:path h="2816389" w="2674396">
                <a:moveTo>
                  <a:pt x="0" y="0"/>
                </a:moveTo>
                <a:lnTo>
                  <a:pt x="2674396" y="0"/>
                </a:lnTo>
                <a:lnTo>
                  <a:pt x="2674396" y="2816389"/>
                </a:lnTo>
                <a:lnTo>
                  <a:pt x="0" y="2816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85659" y="3966471"/>
            <a:ext cx="7726533" cy="593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Cornerstones of our founding American principles, immigration and the right to seek safety in the U.S. have become divisive - even vilified - issues in recent years. Largely due to widespread misunderstanding and false portrayals of immigrants, this often overshadows the immense ways in which immigrants benefit American economy, culture and communities.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This holiday season, share these key facts that dispel common misinformation about immigrants* and demonstrate how truly invaluable they are to our country.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28575" y="691425"/>
            <a:ext cx="8091050" cy="1496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66"/>
              </a:lnSpc>
            </a:pPr>
            <a:r>
              <a:rPr lang="en-US" sz="8004">
                <a:solidFill>
                  <a:srgbClr val="FAFBED"/>
                </a:solidFill>
                <a:latin typeface="TAN Ashford"/>
                <a:ea typeface="TAN Ashford"/>
                <a:cs typeface="TAN Ashford"/>
                <a:sym typeface="TAN Ashford"/>
              </a:rPr>
              <a:t>Table Talk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71527" y="10911362"/>
            <a:ext cx="774066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*Including </a:t>
            </a:r>
            <a:r>
              <a:rPr lang="en-US" sz="24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refugees, asylum-seekers, humanitarian parolees, Special Immigration Visa-holders and all other immigration statuses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3110" y="2261539"/>
            <a:ext cx="4181833" cy="1292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7"/>
              </a:lnSpc>
            </a:pPr>
            <a:r>
              <a:rPr lang="en-US" sz="6686">
                <a:solidFill>
                  <a:srgbClr val="FAFBED"/>
                </a:solidFill>
                <a:latin typeface="Filson Soft 1"/>
                <a:ea typeface="Filson Soft 1"/>
                <a:cs typeface="Filson Soft 1"/>
                <a:sym typeface="Filson Soft 1"/>
              </a:rPr>
              <a:t>with KRM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5400000">
            <a:off x="8258070" y="9001989"/>
            <a:ext cx="577731" cy="1798385"/>
          </a:xfrm>
          <a:custGeom>
            <a:avLst/>
            <a:gdLst/>
            <a:ahLst/>
            <a:cxnLst/>
            <a:rect r="r" b="b" t="t" l="l"/>
            <a:pathLst>
              <a:path h="1798385" w="577731">
                <a:moveTo>
                  <a:pt x="0" y="0"/>
                </a:moveTo>
                <a:lnTo>
                  <a:pt x="577731" y="0"/>
                </a:lnTo>
                <a:lnTo>
                  <a:pt x="577731" y="1798385"/>
                </a:lnTo>
                <a:lnTo>
                  <a:pt x="0" y="1798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3661175" y="-1146575"/>
            <a:ext cx="15821902" cy="12188747"/>
          </a:xfrm>
          <a:custGeom>
            <a:avLst/>
            <a:gdLst/>
            <a:ahLst/>
            <a:cxnLst/>
            <a:rect r="r" b="b" t="t" l="l"/>
            <a:pathLst>
              <a:path h="12188747" w="15821902">
                <a:moveTo>
                  <a:pt x="0" y="0"/>
                </a:moveTo>
                <a:lnTo>
                  <a:pt x="15821903" y="0"/>
                </a:lnTo>
                <a:lnTo>
                  <a:pt x="15821903" y="12188747"/>
                </a:lnTo>
                <a:lnTo>
                  <a:pt x="0" y="12188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-12421" t="0" r="-23730" b="-9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654662" y="2165555"/>
            <a:ext cx="10541078" cy="10012566"/>
            <a:chOff x="0" y="0"/>
            <a:chExt cx="3412793" cy="32416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12793" cy="3241682"/>
            </a:xfrm>
            <a:custGeom>
              <a:avLst/>
              <a:gdLst/>
              <a:ahLst/>
              <a:cxnLst/>
              <a:rect r="r" b="b" t="t" l="l"/>
              <a:pathLst>
                <a:path h="3241682" w="3412793">
                  <a:moveTo>
                    <a:pt x="35988" y="0"/>
                  </a:moveTo>
                  <a:lnTo>
                    <a:pt x="3376805" y="0"/>
                  </a:lnTo>
                  <a:cubicBezTo>
                    <a:pt x="3386350" y="0"/>
                    <a:pt x="3395504" y="3792"/>
                    <a:pt x="3402252" y="10541"/>
                  </a:cubicBezTo>
                  <a:cubicBezTo>
                    <a:pt x="3409002" y="17290"/>
                    <a:pt x="3412793" y="26444"/>
                    <a:pt x="3412793" y="35988"/>
                  </a:cubicBezTo>
                  <a:lnTo>
                    <a:pt x="3412793" y="3205693"/>
                  </a:lnTo>
                  <a:cubicBezTo>
                    <a:pt x="3412793" y="3215238"/>
                    <a:pt x="3409002" y="3224392"/>
                    <a:pt x="3402252" y="3231141"/>
                  </a:cubicBezTo>
                  <a:cubicBezTo>
                    <a:pt x="3395504" y="3237890"/>
                    <a:pt x="3386350" y="3241682"/>
                    <a:pt x="3376805" y="3241682"/>
                  </a:cubicBezTo>
                  <a:lnTo>
                    <a:pt x="35988" y="3241682"/>
                  </a:lnTo>
                  <a:cubicBezTo>
                    <a:pt x="26444" y="3241682"/>
                    <a:pt x="17290" y="3237890"/>
                    <a:pt x="10541" y="3231141"/>
                  </a:cubicBezTo>
                  <a:cubicBezTo>
                    <a:pt x="3792" y="3224392"/>
                    <a:pt x="0" y="3215238"/>
                    <a:pt x="0" y="3205693"/>
                  </a:cubicBezTo>
                  <a:lnTo>
                    <a:pt x="0" y="35988"/>
                  </a:lnTo>
                  <a:cubicBezTo>
                    <a:pt x="0" y="26444"/>
                    <a:pt x="3792" y="17290"/>
                    <a:pt x="10541" y="10541"/>
                  </a:cubicBezTo>
                  <a:cubicBezTo>
                    <a:pt x="17290" y="3792"/>
                    <a:pt x="26444" y="0"/>
                    <a:pt x="35988" y="0"/>
                  </a:cubicBezTo>
                  <a:close/>
                </a:path>
              </a:pathLst>
            </a:custGeom>
            <a:solidFill>
              <a:srgbClr val="FAAA44">
                <a:alpha val="8274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12793" cy="3279782"/>
            </a:xfrm>
            <a:prstGeom prst="rect">
              <a:avLst/>
            </a:prstGeom>
          </p:spPr>
          <p:txBody>
            <a:bodyPr anchor="ctr" rtlCol="false" tIns="46531" lIns="46531" bIns="46531" rIns="46531"/>
            <a:lstStyle/>
            <a:p>
              <a:pPr algn="ctr">
                <a:lnSpc>
                  <a:spcPts val="243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80472" y="2909940"/>
            <a:ext cx="8594589" cy="903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create jobs.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Many bring an entrepreneurial drive and an abundance of skills and knowledge that lead to job creation, not loss.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  <a:hlinkClick r:id="rId3" tooltip="https://nfap.com/wp-content/uploads/2022/07/Immigrant-Entrepreneurs-and-Billion-Dollar-Companies.DAY-OF-RELEASE.2022.pdf"/>
              </a:rPr>
              <a:t>Research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shows that immigrants are almost twice as likely to start a business compared to U.S.-born citizens.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Did you know?</a:t>
            </a:r>
            <a:r>
              <a:rPr lang="en-US" sz="25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</a:t>
            </a:r>
            <a:r>
              <a:rPr lang="en-US" sz="25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Over 46% of the current Fortune 500 companies were founded by immigrants or their children. In FY 2024, those 231 companies generated $8.6 trillion in revenue and employed 15.4 million people - showing the profound impacts immigrants can have on our economy.</a:t>
            </a:r>
          </a:p>
          <a:p>
            <a:pPr algn="l">
              <a:lnSpc>
                <a:spcPts val="1536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fill crucial labor gaps.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mmigrants have long-filled labor shortages where U.S.-born workers are unwilling or unable to meet demand. 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Vital s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ectors like agriculture, construction and healthcare rely on immigrant labor to fill essential roles. 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And w</a:t>
            </a:r>
            <a:r>
              <a:rPr lang="en-US" sz="2400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ithout these workers?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Many American businesses and industries will face substantial setbacks, higher costs and reduced productivity - major contributors to inflation.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80725"/>
            <a:ext cx="2067919" cy="80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4"/>
              </a:lnSpc>
            </a:pPr>
            <a:r>
              <a:rPr lang="en-US" sz="4553">
                <a:solidFill>
                  <a:srgbClr val="424441"/>
                </a:solidFill>
                <a:latin typeface="Filson Soft 2"/>
                <a:ea typeface="Filson Soft 2"/>
                <a:cs typeface="Filson Soft 2"/>
                <a:sym typeface="Filson Soft 2"/>
              </a:rPr>
              <a:t>MYTH: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250473"/>
            <a:ext cx="2067919" cy="792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6"/>
              </a:lnSpc>
            </a:pPr>
            <a:r>
              <a:rPr lang="en-US" sz="4411">
                <a:solidFill>
                  <a:srgbClr val="424441"/>
                </a:solidFill>
                <a:latin typeface="Filson Soft 2"/>
                <a:ea typeface="Filson Soft 2"/>
                <a:cs typeface="Filson Soft 2"/>
                <a:sym typeface="Filson Soft 2"/>
              </a:rPr>
              <a:t>TRUTH: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101913"/>
            <a:ext cx="8475445" cy="938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2"/>
              </a:lnSpc>
            </a:pPr>
            <a:r>
              <a:rPr lang="en-US" sz="3405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take jobs away from U.S.-born citizens and hurt the workforce.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3878" y="12300262"/>
            <a:ext cx="8946827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Sources: Economic Policy Institute; American Immigration Council; Fortune 500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998525" y="-1968399"/>
            <a:ext cx="17406617" cy="13409566"/>
          </a:xfrm>
          <a:custGeom>
            <a:avLst/>
            <a:gdLst/>
            <a:ahLst/>
            <a:cxnLst/>
            <a:rect r="r" b="b" t="t" l="l"/>
            <a:pathLst>
              <a:path h="13409566" w="17406617">
                <a:moveTo>
                  <a:pt x="0" y="0"/>
                </a:moveTo>
                <a:lnTo>
                  <a:pt x="17406617" y="0"/>
                </a:lnTo>
                <a:lnTo>
                  <a:pt x="17406617" y="13409566"/>
                </a:lnTo>
                <a:lnTo>
                  <a:pt x="0" y="13409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-12421" t="0" r="-23730" b="-9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-1635391" y="2548762"/>
            <a:ext cx="11267729" cy="9139656"/>
            <a:chOff x="0" y="0"/>
            <a:chExt cx="3648055" cy="29590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48054" cy="2959067"/>
            </a:xfrm>
            <a:custGeom>
              <a:avLst/>
              <a:gdLst/>
              <a:ahLst/>
              <a:cxnLst/>
              <a:rect r="r" b="b" t="t" l="l"/>
              <a:pathLst>
                <a:path h="2959067" w="3648054">
                  <a:moveTo>
                    <a:pt x="33667" y="0"/>
                  </a:moveTo>
                  <a:lnTo>
                    <a:pt x="3614387" y="0"/>
                  </a:lnTo>
                  <a:cubicBezTo>
                    <a:pt x="3623316" y="0"/>
                    <a:pt x="3631880" y="3547"/>
                    <a:pt x="3638193" y="9861"/>
                  </a:cubicBezTo>
                  <a:cubicBezTo>
                    <a:pt x="3644507" y="16175"/>
                    <a:pt x="3648054" y="24738"/>
                    <a:pt x="3648054" y="33667"/>
                  </a:cubicBezTo>
                  <a:lnTo>
                    <a:pt x="3648054" y="2925400"/>
                  </a:lnTo>
                  <a:cubicBezTo>
                    <a:pt x="3648054" y="2934329"/>
                    <a:pt x="3644507" y="2942892"/>
                    <a:pt x="3638193" y="2949206"/>
                  </a:cubicBezTo>
                  <a:cubicBezTo>
                    <a:pt x="3631880" y="2955520"/>
                    <a:pt x="3623316" y="2959067"/>
                    <a:pt x="3614387" y="2959067"/>
                  </a:cubicBezTo>
                  <a:lnTo>
                    <a:pt x="33667" y="2959067"/>
                  </a:lnTo>
                  <a:cubicBezTo>
                    <a:pt x="15073" y="2959067"/>
                    <a:pt x="0" y="2943994"/>
                    <a:pt x="0" y="2925400"/>
                  </a:cubicBezTo>
                  <a:lnTo>
                    <a:pt x="0" y="33667"/>
                  </a:lnTo>
                  <a:cubicBezTo>
                    <a:pt x="0" y="15073"/>
                    <a:pt x="15073" y="0"/>
                    <a:pt x="33667" y="0"/>
                  </a:cubicBezTo>
                  <a:close/>
                </a:path>
              </a:pathLst>
            </a:custGeom>
            <a:solidFill>
              <a:srgbClr val="2AB56B">
                <a:alpha val="8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48055" cy="2997167"/>
            </a:xfrm>
            <a:prstGeom prst="rect">
              <a:avLst/>
            </a:prstGeom>
          </p:spPr>
          <p:txBody>
            <a:bodyPr anchor="ctr" rtlCol="false" tIns="46531" lIns="46531" bIns="46531" rIns="46531"/>
            <a:lstStyle/>
            <a:p>
              <a:pPr algn="ctr">
                <a:lnSpc>
                  <a:spcPts val="243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3513064"/>
            <a:ext cx="8306122" cy="7683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4"/>
              </a:lnSpc>
            </a:pPr>
            <a:r>
              <a:rPr lang="en-US" sz="30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contribute more to public resources than they consume.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Both documented and undocumented immigrants contribute significantly to public benefit programs and social security, though many are ineligible to claim benefits themselves. 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</a:t>
            </a: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nts </a:t>
            </a: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  <a:hlinkClick r:id="rId3" tooltip="https://www.nyic.org/2024/07/new-report-undocumented-immigrant-new-yorkers-contribute-3-billion-in-taxes-which-would-increase-with-work-authorizations/"/>
              </a:rPr>
              <a:t>pay billions of dollars in taxes </a:t>
            </a:r>
            <a:r>
              <a:rPr lang="en-US" b="true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  <a:hlinkClick r:id="rId4" tooltip="https://www.nyic.org/2024/07/new-report-undocumented-immigrant-new-yorkers-contribute-3-billion-in-taxes-which-would-increase-with-work-authorizations/"/>
              </a:rPr>
              <a:t>every y</a:t>
            </a: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  <a:hlinkClick r:id="rId5" tooltip="https://www.nyic.org/2024/07/new-report-undocumented-immigrant-new-yorkers-contribute-3-billion-in-taxes-which-would-increase-with-work-authorizations/"/>
              </a:rPr>
              <a:t>ear</a:t>
            </a: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- contributing a total of $579 billion to local, state and federal tax revenues in 2022.</a:t>
            </a:r>
          </a:p>
          <a:p>
            <a:pPr algn="l">
              <a:lnSpc>
                <a:spcPts val="174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Did you know? </a:t>
            </a:r>
            <a:r>
              <a:rPr lang="en-US" sz="25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Of that $579 billion in tax revenue, undocumented immigrants contributed nearly $100 billion.</a:t>
            </a:r>
          </a:p>
          <a:p>
            <a:pPr algn="l">
              <a:lnSpc>
                <a:spcPts val="1819"/>
              </a:lnSpc>
            </a:pP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Strengthen the U.S. Economy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In 2023, U.S. Census Bureau data shows that immigrants contributed approximately $2.1 trillion to U.S. economic activity.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703" y="1431402"/>
            <a:ext cx="8780992" cy="93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3390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are a burden on public resources and put strain on our economy.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1703" y="570752"/>
            <a:ext cx="2243857" cy="868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4940">
                <a:solidFill>
                  <a:srgbClr val="FAFBED"/>
                </a:solidFill>
                <a:latin typeface="Filson Soft 2"/>
                <a:ea typeface="Filson Soft 2"/>
                <a:cs typeface="Filson Soft 2"/>
                <a:sym typeface="Filson Soft 2"/>
              </a:rPr>
              <a:t>MYTH: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1703" y="2724045"/>
            <a:ext cx="2315569" cy="80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5"/>
              </a:lnSpc>
            </a:pPr>
            <a:r>
              <a:rPr lang="en-US" sz="4604">
                <a:solidFill>
                  <a:srgbClr val="424441"/>
                </a:solidFill>
                <a:latin typeface="Filson Soft 2"/>
                <a:ea typeface="Filson Soft 2"/>
                <a:cs typeface="Filson Soft 2"/>
                <a:sym typeface="Filson Soft 2"/>
              </a:rPr>
              <a:t>TRUTH: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1732" y="11918958"/>
            <a:ext cx="7996093" cy="31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1"/>
              </a:lnSpc>
            </a:pPr>
            <a:r>
              <a:rPr lang="en-US" sz="1901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Sources: U.S. Census Bureau; Economic Policy Institute; House.gov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2050068" y="-2946719"/>
            <a:ext cx="17855537" cy="13755402"/>
          </a:xfrm>
          <a:custGeom>
            <a:avLst/>
            <a:gdLst/>
            <a:ahLst/>
            <a:cxnLst/>
            <a:rect r="r" b="b" t="t" l="l"/>
            <a:pathLst>
              <a:path h="13755402" w="17855537">
                <a:moveTo>
                  <a:pt x="0" y="0"/>
                </a:moveTo>
                <a:lnTo>
                  <a:pt x="17855537" y="0"/>
                </a:lnTo>
                <a:lnTo>
                  <a:pt x="17855537" y="13755401"/>
                </a:lnTo>
                <a:lnTo>
                  <a:pt x="0" y="1375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-12421" t="0" r="-23730" b="-9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786780" y="1712012"/>
            <a:ext cx="10320880" cy="9354517"/>
            <a:chOff x="0" y="0"/>
            <a:chExt cx="3341502" cy="30286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41502" cy="3028631"/>
            </a:xfrm>
            <a:custGeom>
              <a:avLst/>
              <a:gdLst/>
              <a:ahLst/>
              <a:cxnLst/>
              <a:rect r="r" b="b" t="t" l="l"/>
              <a:pathLst>
                <a:path h="3028631" w="3341502">
                  <a:moveTo>
                    <a:pt x="36756" y="0"/>
                  </a:moveTo>
                  <a:lnTo>
                    <a:pt x="3304746" y="0"/>
                  </a:lnTo>
                  <a:cubicBezTo>
                    <a:pt x="3325045" y="0"/>
                    <a:pt x="3341502" y="16456"/>
                    <a:pt x="3341502" y="36756"/>
                  </a:cubicBezTo>
                  <a:lnTo>
                    <a:pt x="3341502" y="2991875"/>
                  </a:lnTo>
                  <a:cubicBezTo>
                    <a:pt x="3341502" y="3012175"/>
                    <a:pt x="3325045" y="3028631"/>
                    <a:pt x="3304746" y="3028631"/>
                  </a:cubicBezTo>
                  <a:lnTo>
                    <a:pt x="36756" y="3028631"/>
                  </a:lnTo>
                  <a:cubicBezTo>
                    <a:pt x="16456" y="3028631"/>
                    <a:pt x="0" y="3012175"/>
                    <a:pt x="0" y="2991875"/>
                  </a:cubicBezTo>
                  <a:lnTo>
                    <a:pt x="0" y="36756"/>
                  </a:lnTo>
                  <a:cubicBezTo>
                    <a:pt x="0" y="16456"/>
                    <a:pt x="16456" y="0"/>
                    <a:pt x="36756" y="0"/>
                  </a:cubicBezTo>
                  <a:close/>
                </a:path>
              </a:pathLst>
            </a:custGeom>
            <a:solidFill>
              <a:srgbClr val="1FC1E6">
                <a:alpha val="8392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341502" cy="3066731"/>
            </a:xfrm>
            <a:prstGeom prst="rect">
              <a:avLst/>
            </a:prstGeom>
          </p:spPr>
          <p:txBody>
            <a:bodyPr anchor="ctr" rtlCol="false" tIns="46531" lIns="46531" bIns="46531" rIns="46531"/>
            <a:lstStyle/>
            <a:p>
              <a:pPr algn="ctr">
                <a:lnSpc>
                  <a:spcPts val="243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04816" y="2148741"/>
            <a:ext cx="8411565" cy="844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enrich cultural diversity and bolster innovation.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An often overlooked benefit of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immigration is that it enlivens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the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cul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t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ur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al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f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a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br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c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o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f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s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o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ci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e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t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es.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Divers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t</a:t>
            </a:r>
            <a:r>
              <a:rPr lang="en-US" b="true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y has proven to bring many positive impacts to our communities - fostering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 innovation and creativity.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FAFBED"/>
                </a:solidFill>
                <a:latin typeface="Filson Soft 2"/>
                <a:ea typeface="Filson Soft 2"/>
                <a:cs typeface="Filson Soft 2"/>
                <a:sym typeface="Filson Soft 2"/>
              </a:rPr>
              <a:t>People from different backgrounds and parts of the world bring new perspectives, traditions and life experience - enriching communities, workplaces and the U.S. overall.</a:t>
            </a:r>
          </a:p>
          <a:p>
            <a:pPr algn="l">
              <a:lnSpc>
                <a:spcPts val="1679"/>
              </a:lnSpc>
            </a:pP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Immigrants introduce unique insights and ideas from their home countries, which has led to some of the world’s most remarkable breakthroughs in science, technology, the arts, and other fields.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Did you know? </a:t>
            </a:r>
            <a:r>
              <a:rPr lang="en-US" sz="2400">
                <a:solidFill>
                  <a:srgbClr val="424441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Research has found that immigration and diversity were the leading factors that made the U.S. into the innovation and economic powerhouse that it is today!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4816" y="576262"/>
            <a:ext cx="7585321" cy="933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>
                <a:solidFill>
                  <a:srgbClr val="FAFBED"/>
                </a:solidFill>
                <a:latin typeface="Filson Soft 2"/>
                <a:ea typeface="Filson Soft 2"/>
                <a:cs typeface="Filson Soft 2"/>
                <a:sym typeface="Filson Soft 2"/>
              </a:rPr>
              <a:t>In Addition to All This...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4341" y="11464321"/>
            <a:ext cx="8982184" cy="34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1"/>
              </a:lnSpc>
            </a:pPr>
            <a:r>
              <a:rPr lang="en-US" sz="2001">
                <a:solidFill>
                  <a:srgbClr val="FAFBED"/>
                </a:solidFill>
                <a:latin typeface="Source Serif Pro 2"/>
                <a:ea typeface="Source Serif Pro 2"/>
                <a:cs typeface="Source Serif Pro 2"/>
                <a:sym typeface="Source Serif Pro 2"/>
              </a:rPr>
              <a:t>Sources: National Bureau of Economic Research; RefugeePoint.org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24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885799" y="1578888"/>
            <a:ext cx="13751687" cy="10593912"/>
          </a:xfrm>
          <a:custGeom>
            <a:avLst/>
            <a:gdLst/>
            <a:ahLst/>
            <a:cxnLst/>
            <a:rect r="r" b="b" t="t" l="l"/>
            <a:pathLst>
              <a:path h="10593912" w="13751687">
                <a:moveTo>
                  <a:pt x="0" y="0"/>
                </a:moveTo>
                <a:lnTo>
                  <a:pt x="13751687" y="0"/>
                </a:lnTo>
                <a:lnTo>
                  <a:pt x="13751687" y="10593911"/>
                </a:lnTo>
                <a:lnTo>
                  <a:pt x="0" y="1059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3000"/>
            </a:blip>
            <a:stretch>
              <a:fillRect l="-12421" t="0" r="-23730" b="-9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785065" y="876300"/>
            <a:ext cx="8716870" cy="8878945"/>
            <a:chOff x="0" y="0"/>
            <a:chExt cx="2822185" cy="2874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2185" cy="2874659"/>
            </a:xfrm>
            <a:custGeom>
              <a:avLst/>
              <a:gdLst/>
              <a:ahLst/>
              <a:cxnLst/>
              <a:rect r="r" b="b" t="t" l="l"/>
              <a:pathLst>
                <a:path h="2874659" w="2822185">
                  <a:moveTo>
                    <a:pt x="43520" y="0"/>
                  </a:moveTo>
                  <a:lnTo>
                    <a:pt x="2778666" y="0"/>
                  </a:lnTo>
                  <a:cubicBezTo>
                    <a:pt x="2790208" y="0"/>
                    <a:pt x="2801277" y="4585"/>
                    <a:pt x="2809439" y="12747"/>
                  </a:cubicBezTo>
                  <a:cubicBezTo>
                    <a:pt x="2817600" y="20908"/>
                    <a:pt x="2822185" y="31977"/>
                    <a:pt x="2822185" y="43520"/>
                  </a:cubicBezTo>
                  <a:lnTo>
                    <a:pt x="2822185" y="2831139"/>
                  </a:lnTo>
                  <a:cubicBezTo>
                    <a:pt x="2822185" y="2855175"/>
                    <a:pt x="2802701" y="2874659"/>
                    <a:pt x="2778666" y="2874659"/>
                  </a:cubicBezTo>
                  <a:lnTo>
                    <a:pt x="43520" y="2874659"/>
                  </a:lnTo>
                  <a:cubicBezTo>
                    <a:pt x="19484" y="2874659"/>
                    <a:pt x="0" y="2855175"/>
                    <a:pt x="0" y="2831139"/>
                  </a:cubicBezTo>
                  <a:lnTo>
                    <a:pt x="0" y="43520"/>
                  </a:lnTo>
                  <a:cubicBezTo>
                    <a:pt x="0" y="19484"/>
                    <a:pt x="19484" y="0"/>
                    <a:pt x="43520" y="0"/>
                  </a:cubicBezTo>
                  <a:close/>
                </a:path>
              </a:pathLst>
            </a:custGeom>
            <a:solidFill>
              <a:srgbClr val="FAAA44">
                <a:alpha val="8392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22185" cy="2912759"/>
            </a:xfrm>
            <a:prstGeom prst="rect">
              <a:avLst/>
            </a:prstGeom>
          </p:spPr>
          <p:txBody>
            <a:bodyPr anchor="ctr" rtlCol="false" tIns="46531" lIns="46531" bIns="46531" rIns="46531"/>
            <a:lstStyle/>
            <a:p>
              <a:pPr algn="ctr">
                <a:lnSpc>
                  <a:spcPts val="2436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1473" y="4817989"/>
            <a:ext cx="7644054" cy="453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7"/>
              </a:lnSpc>
            </a:pPr>
            <a:r>
              <a:rPr lang="en-US" sz="2981">
                <a:solidFill>
                  <a:srgbClr val="FAFBED"/>
                </a:solidFill>
                <a:latin typeface="Filson Soft 3"/>
                <a:ea typeface="Filson Soft 3"/>
                <a:cs typeface="Filson Soft 3"/>
                <a:sym typeface="Filson Soft 3"/>
              </a:rPr>
              <a:t>This holiday season, honor the traditions of our “Nation of Immigrants” by celebrating your neighbors, advocating for those in need and welcoming one another with open arms and open hearts. </a:t>
            </a:r>
          </a:p>
          <a:p>
            <a:pPr algn="just">
              <a:lnSpc>
                <a:spcPts val="3325"/>
              </a:lnSpc>
            </a:pPr>
          </a:p>
          <a:p>
            <a:pPr algn="ctr">
              <a:lnSpc>
                <a:spcPts val="3513"/>
              </a:lnSpc>
            </a:pPr>
          </a:p>
          <a:p>
            <a:pPr algn="ctr">
              <a:lnSpc>
                <a:spcPts val="3174"/>
              </a:lnSpc>
            </a:pPr>
            <a:r>
              <a:rPr lang="en-US" sz="3081">
                <a:solidFill>
                  <a:srgbClr val="FAFBED"/>
                </a:solidFill>
                <a:latin typeface="Filson Soft 2"/>
                <a:ea typeface="Filson Soft 2"/>
                <a:cs typeface="Filson Soft 2"/>
                <a:sym typeface="Filson Soft 2"/>
              </a:rPr>
              <a:t>Learn More, Get Involved or Donate at:</a:t>
            </a:r>
          </a:p>
          <a:p>
            <a:pPr algn="ctr">
              <a:lnSpc>
                <a:spcPts val="8238"/>
              </a:lnSpc>
            </a:pPr>
            <a:r>
              <a:rPr lang="en-US" sz="5181">
                <a:solidFill>
                  <a:srgbClr val="424441"/>
                </a:solidFill>
                <a:latin typeface="Filson Soft 2"/>
                <a:ea typeface="Filson Soft 2"/>
                <a:cs typeface="Filson Soft 2"/>
                <a:sym typeface="Filson Soft 2"/>
              </a:rPr>
              <a:t>KYRM.org</a:t>
            </a:r>
          </a:p>
        </p:txBody>
      </p:sp>
      <p:sp>
        <p:nvSpPr>
          <p:cNvPr name="AutoShape 7" id="7"/>
          <p:cNvSpPr/>
          <p:nvPr/>
        </p:nvSpPr>
        <p:spPr>
          <a:xfrm>
            <a:off x="1716592" y="4551842"/>
            <a:ext cx="6546905" cy="0"/>
          </a:xfrm>
          <a:prstGeom prst="line">
            <a:avLst/>
          </a:prstGeom>
          <a:ln cap="flat" w="47625">
            <a:solidFill>
              <a:srgbClr val="F04F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1716592" y="7616969"/>
            <a:ext cx="6546905" cy="0"/>
          </a:xfrm>
          <a:prstGeom prst="line">
            <a:avLst/>
          </a:prstGeom>
          <a:ln cap="flat" w="47625">
            <a:solidFill>
              <a:srgbClr val="F04F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3007603" y="10143828"/>
            <a:ext cx="4271793" cy="2030882"/>
          </a:xfrm>
          <a:custGeom>
            <a:avLst/>
            <a:gdLst/>
            <a:ahLst/>
            <a:cxnLst/>
            <a:rect r="r" b="b" t="t" l="l"/>
            <a:pathLst>
              <a:path h="2030882" w="4271793">
                <a:moveTo>
                  <a:pt x="0" y="0"/>
                </a:moveTo>
                <a:lnTo>
                  <a:pt x="4271794" y="0"/>
                </a:lnTo>
                <a:lnTo>
                  <a:pt x="4271794" y="2030882"/>
                </a:lnTo>
                <a:lnTo>
                  <a:pt x="0" y="203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42463" y="2482726"/>
            <a:ext cx="7414642" cy="1520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1"/>
              </a:lnSpc>
            </a:pPr>
            <a:r>
              <a:rPr lang="en-US" sz="3706">
                <a:solidFill>
                  <a:srgbClr val="424441"/>
                </a:solidFill>
                <a:latin typeface="TAN Ashford"/>
                <a:ea typeface="TAN Ashford"/>
                <a:cs typeface="TAN Ashford"/>
                <a:sym typeface="TAN Ashford"/>
              </a:rPr>
              <a:t>We Wish You a</a:t>
            </a:r>
          </a:p>
          <a:p>
            <a:pPr algn="ctr">
              <a:lnSpc>
                <a:spcPts val="6131"/>
              </a:lnSpc>
            </a:pPr>
            <a:r>
              <a:rPr lang="en-US" sz="3606">
                <a:solidFill>
                  <a:srgbClr val="424441"/>
                </a:solidFill>
                <a:latin typeface="TAN Ashford"/>
                <a:ea typeface="TAN Ashford"/>
                <a:cs typeface="TAN Ashford"/>
                <a:sym typeface="TAN Ashford"/>
              </a:rPr>
              <a:t>Happy Holiday Season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7680" y="1228959"/>
            <a:ext cx="7331641" cy="1434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3"/>
              </a:lnSpc>
            </a:pPr>
            <a:r>
              <a:rPr lang="en-US" sz="4152" spc="299">
                <a:solidFill>
                  <a:srgbClr val="FAFBED"/>
                </a:solidFill>
                <a:latin typeface="Filson Soft 3"/>
                <a:ea typeface="Filson Soft 3"/>
                <a:cs typeface="Filson Soft 3"/>
                <a:sym typeface="Filson Soft 3"/>
              </a:rPr>
              <a:t>FROM ALL OF US AT KRM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DAGg0_PkysE</dc:identifier>
  <dcterms:modified xsi:type="dcterms:W3CDTF">2011-08-01T06:04:30Z</dcterms:modified>
  <cp:revision>1</cp:revision>
  <dc:title>Social Posts 2025</dc:title>
</cp:coreProperties>
</file>